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notesMasterIdLst>
    <p:notesMasterId r:id="rId14"/>
  </p:notesMasterIdLst>
  <p:sldIdLst>
    <p:sldId id="256" r:id="rId2"/>
    <p:sldId id="268" r:id="rId3"/>
    <p:sldId id="269" r:id="rId4"/>
    <p:sldId id="257" r:id="rId5"/>
    <p:sldId id="260" r:id="rId6"/>
    <p:sldId id="263" r:id="rId7"/>
    <p:sldId id="264" r:id="rId8"/>
    <p:sldId id="265" r:id="rId9"/>
    <p:sldId id="266" r:id="rId10"/>
    <p:sldId id="267" r:id="rId11"/>
    <p:sldId id="270" r:id="rId12"/>
    <p:sldId id="271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620"/>
    <p:restoredTop sz="94128" autoAdjust="0"/>
  </p:normalViewPr>
  <p:slideViewPr>
    <p:cSldViewPr>
      <p:cViewPr>
        <p:scale>
          <a:sx n="100" d="100"/>
          <a:sy n="100" d="100"/>
        </p:scale>
        <p:origin x="-78" y="7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9C2BE8-D59A-4FF4-A011-6B26F06AD29D}" type="datetimeFigureOut">
              <a:rPr lang="en-US" smtClean="0"/>
              <a:pPr/>
              <a:t>5/9/2012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8D3AC8-A2A4-4A36-A09D-79069DA43E1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8D3AC8-A2A4-4A36-A09D-79069DA43E17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8D3AC8-A2A4-4A36-A09D-79069DA43E17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8D3AC8-A2A4-4A36-A09D-79069DA43E17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8D3AC8-A2A4-4A36-A09D-79069DA43E17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8D3AC8-A2A4-4A36-A09D-79069DA43E17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8D3AC8-A2A4-4A36-A09D-79069DA43E17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8D3AC8-A2A4-4A36-A09D-79069DA43E17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8D3AC8-A2A4-4A36-A09D-79069DA43E17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A2A13-62DD-4DC1-A41C-FF20C270C028}" type="datetimeFigureOut">
              <a:rPr lang="en-US" smtClean="0"/>
              <a:pPr/>
              <a:t>5/9/2012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0CE22-8346-4F8F-A880-B1C3DCD75FF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A2A13-62DD-4DC1-A41C-FF20C270C028}" type="datetimeFigureOut">
              <a:rPr lang="en-US" smtClean="0"/>
              <a:pPr/>
              <a:t>5/9/2012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0CE22-8346-4F8F-A880-B1C3DCD75F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A2A13-62DD-4DC1-A41C-FF20C270C028}" type="datetimeFigureOut">
              <a:rPr lang="en-US" smtClean="0"/>
              <a:pPr/>
              <a:t>5/9/2012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0CE22-8346-4F8F-A880-B1C3DCD75F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A2A13-62DD-4DC1-A41C-FF20C270C028}" type="datetimeFigureOut">
              <a:rPr lang="en-US" smtClean="0"/>
              <a:pPr/>
              <a:t>5/9/2012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0CE22-8346-4F8F-A880-B1C3DCD75F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A2A13-62DD-4DC1-A41C-FF20C270C028}" type="datetimeFigureOut">
              <a:rPr lang="en-US" smtClean="0"/>
              <a:pPr/>
              <a:t>5/9/2012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B590CE22-8346-4F8F-A880-B1C3DCD75F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A2A13-62DD-4DC1-A41C-FF20C270C028}" type="datetimeFigureOut">
              <a:rPr lang="en-US" smtClean="0"/>
              <a:pPr/>
              <a:t>5/9/2012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0CE22-8346-4F8F-A880-B1C3DCD75F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A2A13-62DD-4DC1-A41C-FF20C270C028}" type="datetimeFigureOut">
              <a:rPr lang="en-US" smtClean="0"/>
              <a:pPr/>
              <a:t>5/9/2012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0CE22-8346-4F8F-A880-B1C3DCD75F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A2A13-62DD-4DC1-A41C-FF20C270C028}" type="datetimeFigureOut">
              <a:rPr lang="en-US" smtClean="0"/>
              <a:pPr/>
              <a:t>5/9/2012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0CE22-8346-4F8F-A880-B1C3DCD75F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A2A13-62DD-4DC1-A41C-FF20C270C028}" type="datetimeFigureOut">
              <a:rPr lang="en-US" smtClean="0"/>
              <a:pPr/>
              <a:t>5/9/2012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0CE22-8346-4F8F-A880-B1C3DCD75F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A2A13-62DD-4DC1-A41C-FF20C270C028}" type="datetimeFigureOut">
              <a:rPr lang="en-US" smtClean="0"/>
              <a:pPr/>
              <a:t>5/9/2012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0CE22-8346-4F8F-A880-B1C3DCD75F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A2A13-62DD-4DC1-A41C-FF20C270C028}" type="datetimeFigureOut">
              <a:rPr lang="en-US" smtClean="0"/>
              <a:pPr/>
              <a:t>5/9/2012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0CE22-8346-4F8F-A880-B1C3DCD75F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E30A2A13-62DD-4DC1-A41C-FF20C270C028}" type="datetimeFigureOut">
              <a:rPr lang="en-US" smtClean="0"/>
              <a:pPr/>
              <a:t>5/9/2012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590CE22-8346-4F8F-A880-B1C3DCD75FF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676400"/>
          </a:xfrm>
        </p:spPr>
        <p:txBody>
          <a:bodyPr/>
          <a:lstStyle/>
          <a:p>
            <a:r>
              <a:rPr lang="en-US" dirty="0" smtClean="0"/>
              <a:t>Why Take Physics?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Caroline </a:t>
            </a:r>
            <a:r>
              <a:rPr lang="en-US" dirty="0" smtClean="0"/>
              <a:t>Le Dain Burgess</a:t>
            </a:r>
            <a:endParaRPr lang="en-US" dirty="0" smtClean="0"/>
          </a:p>
          <a:p>
            <a:r>
              <a:rPr lang="en-US" dirty="0" smtClean="0"/>
              <a:t>Faculty of Science</a:t>
            </a:r>
          </a:p>
          <a:p>
            <a:r>
              <a:rPr lang="en-US" dirty="0" smtClean="0"/>
              <a:t>McMaster University</a:t>
            </a:r>
          </a:p>
          <a:p>
            <a:r>
              <a:rPr lang="en-US" dirty="0" smtClean="0"/>
              <a:t>c</a:t>
            </a:r>
            <a:r>
              <a:rPr lang="en-US" dirty="0" smtClean="0"/>
              <a:t>arolineledain.burgess@gmail.com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Emerging Fields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72000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/>
              <a:t>Energy and Environment (from climate modeling to fuel-cell design, </a:t>
            </a:r>
            <a:r>
              <a:rPr lang="en-US" dirty="0" err="1" smtClean="0"/>
              <a:t>biofuels</a:t>
            </a:r>
            <a:r>
              <a:rPr lang="en-US" dirty="0" smtClean="0"/>
              <a:t>)</a:t>
            </a:r>
          </a:p>
          <a:p>
            <a:r>
              <a:rPr lang="en-US" dirty="0" smtClean="0"/>
              <a:t>Self-assembly at all scales (e.g. the cell membrane</a:t>
            </a:r>
            <a:r>
              <a:rPr lang="en-US" i="1" dirty="0" smtClean="0"/>
              <a:t>) </a:t>
            </a:r>
            <a:endParaRPr lang="en-US" dirty="0" smtClean="0"/>
          </a:p>
          <a:p>
            <a:r>
              <a:rPr lang="en-US" dirty="0" smtClean="0"/>
              <a:t>Origins of life </a:t>
            </a:r>
            <a:endParaRPr lang="en-US" i="1" dirty="0" smtClean="0"/>
          </a:p>
          <a:p>
            <a:r>
              <a:rPr lang="en-US" dirty="0" smtClean="0"/>
              <a:t>Bioengineering and Bio-inspired Engineering</a:t>
            </a:r>
          </a:p>
          <a:p>
            <a:r>
              <a:rPr lang="en-US" dirty="0" smtClean="0"/>
              <a:t>Drug delivery and implantable diagnostics </a:t>
            </a:r>
          </a:p>
          <a:p>
            <a:r>
              <a:rPr lang="en-US" dirty="0" smtClean="0"/>
              <a:t>Anticipatory medicine</a:t>
            </a:r>
          </a:p>
          <a:p>
            <a:r>
              <a:rPr lang="en-US" dirty="0" smtClean="0"/>
              <a:t>Bioinformatics, tracking/modeling disease spread</a:t>
            </a:r>
          </a:p>
          <a:p>
            <a:r>
              <a:rPr lang="en-US" dirty="0" smtClean="0"/>
              <a:t>Reconstructing ancient organism and ecosystem function from fossil record </a:t>
            </a:r>
          </a:p>
          <a:p>
            <a:r>
              <a:rPr lang="en-US" dirty="0" smtClean="0"/>
              <a:t>Bringing quantitative methods to descriptive fields  (e.g. psychology, sociology)</a:t>
            </a:r>
          </a:p>
          <a:p>
            <a:r>
              <a:rPr lang="en-US" dirty="0" smtClean="0"/>
              <a:t>Biomechanics – sport (and injury) as biophysics </a:t>
            </a:r>
          </a:p>
          <a:p>
            <a:r>
              <a:rPr lang="en-US" dirty="0" smtClean="0"/>
              <a:t>Ecology as economics and vice versa </a:t>
            </a:r>
          </a:p>
          <a:p>
            <a:pPr algn="ctr">
              <a:buNone/>
            </a:pPr>
            <a:r>
              <a:rPr lang="en-US" dirty="0" smtClean="0"/>
              <a:t> </a:t>
            </a:r>
          </a:p>
          <a:p>
            <a:pPr algn="ctr">
              <a:buNone/>
            </a:pPr>
            <a:r>
              <a:rPr lang="en-US" b="1" dirty="0" smtClean="0"/>
              <a:t>	</a:t>
            </a:r>
            <a:r>
              <a:rPr lang="en-US" b="1" i="1" dirty="0" smtClean="0"/>
              <a:t>Essential skills needed to solve </a:t>
            </a:r>
            <a:r>
              <a:rPr lang="en-US" b="1" i="1" u="sng" dirty="0" smtClean="0"/>
              <a:t>all</a:t>
            </a:r>
            <a:r>
              <a:rPr lang="en-US" b="1" i="1" dirty="0" smtClean="0"/>
              <a:t> of these problems are learned in a physics undergraduate program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Take Home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Facts can be picked up from anywhere, including the web, relatively quickly</a:t>
            </a:r>
          </a:p>
          <a:p>
            <a:r>
              <a:rPr lang="en-US" dirty="0" smtClean="0"/>
              <a:t>“World-Math-World”  skill is universally useful (now and in the future), but takes time, discipline and practice to learn, so is rare</a:t>
            </a:r>
          </a:p>
          <a:p>
            <a:r>
              <a:rPr lang="en-US" dirty="0" smtClean="0"/>
              <a:t>Physicists have the necessary math and computer programming from a B.Sc.</a:t>
            </a:r>
          </a:p>
          <a:p>
            <a:r>
              <a:rPr lang="en-US" dirty="0" smtClean="0"/>
              <a:t>62% of Ontario workers have PSE</a:t>
            </a:r>
          </a:p>
          <a:p>
            <a:r>
              <a:rPr lang="en-US" dirty="0" smtClean="0"/>
              <a:t>Many can do easy, you stand out when you demonstrate you can do hard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1219200"/>
            <a:ext cx="8229600" cy="3505200"/>
          </a:xfrm>
        </p:spPr>
        <p:txBody>
          <a:bodyPr/>
          <a:lstStyle/>
          <a:p>
            <a:r>
              <a:rPr lang="en-US" i="1" dirty="0" smtClean="0"/>
              <a:t>Thank you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What I Won’t Talk About</a:t>
            </a:r>
            <a:endParaRPr lang="en-US" sz="2000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half" idx="3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What I Will Talk About</a:t>
            </a:r>
            <a:endParaRPr lang="en-US" sz="2000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Stats (jobs, employment rate, salary)</a:t>
            </a:r>
          </a:p>
          <a:p>
            <a:r>
              <a:rPr lang="en-US" dirty="0" smtClean="0"/>
              <a:t>Static picture of the past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My Sources</a:t>
            </a:r>
          </a:p>
          <a:p>
            <a:endParaRPr lang="en-US" dirty="0" smtClean="0"/>
          </a:p>
          <a:p>
            <a:r>
              <a:rPr lang="en-US" dirty="0" smtClean="0"/>
              <a:t>High School Physics</a:t>
            </a:r>
          </a:p>
          <a:p>
            <a:endParaRPr lang="en-US" dirty="0" smtClean="0"/>
          </a:p>
          <a:p>
            <a:r>
              <a:rPr lang="en-US" dirty="0" smtClean="0"/>
              <a:t>University Physics</a:t>
            </a:r>
          </a:p>
          <a:p>
            <a:pPr lvl="1"/>
            <a:r>
              <a:rPr lang="en-US" dirty="0" smtClean="0"/>
              <a:t>Physics in Level I and Beyond</a:t>
            </a:r>
          </a:p>
          <a:p>
            <a:pPr lvl="1"/>
            <a:r>
              <a:rPr lang="en-US" dirty="0" smtClean="0"/>
              <a:t>Physics versus Engineering</a:t>
            </a:r>
          </a:p>
          <a:p>
            <a:pPr lvl="1"/>
            <a:r>
              <a:rPr lang="en-US" dirty="0" smtClean="0"/>
              <a:t>B.Sc. In Physics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Versatility and Dynamism</a:t>
            </a:r>
          </a:p>
          <a:p>
            <a:endParaRPr lang="en-US" dirty="0" smtClean="0"/>
          </a:p>
          <a:p>
            <a:r>
              <a:rPr lang="en-US" dirty="0" smtClean="0"/>
              <a:t>Career Paths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My Sources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Dialogues with high school math and science teachers and students through outreach</a:t>
            </a:r>
          </a:p>
          <a:p>
            <a:r>
              <a:rPr lang="en-US" dirty="0" smtClean="0"/>
              <a:t>Conversations with high school students and parents at OUF and McMaster Open Houses</a:t>
            </a:r>
          </a:p>
          <a:p>
            <a:r>
              <a:rPr lang="en-US" dirty="0" smtClean="0"/>
              <a:t>Dialogues with undergraduate and graduate students in Science (including coop students)</a:t>
            </a:r>
          </a:p>
          <a:p>
            <a:r>
              <a:rPr lang="en-US" dirty="0" smtClean="0"/>
              <a:t>Dialogues with alumni (including Faculty of Science Career Nights)</a:t>
            </a:r>
          </a:p>
          <a:p>
            <a:r>
              <a:rPr lang="en-US" dirty="0" smtClean="0"/>
              <a:t>Dialogues with faculty in Science</a:t>
            </a:r>
          </a:p>
          <a:p>
            <a:r>
              <a:rPr lang="en-US" dirty="0" smtClean="0"/>
              <a:t>Member, McMaster Student Experience Task Force</a:t>
            </a:r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Why Take High School Physics?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dirty="0" smtClean="0"/>
              <a:t>Benefits</a:t>
            </a:r>
          </a:p>
          <a:p>
            <a:r>
              <a:rPr lang="en-US" dirty="0" smtClean="0"/>
              <a:t>Problem solving with math</a:t>
            </a:r>
          </a:p>
          <a:p>
            <a:r>
              <a:rPr lang="en-US" dirty="0" smtClean="0"/>
              <a:t>Requires and encourages discipline, time management, practice and perseverance</a:t>
            </a:r>
          </a:p>
          <a:p>
            <a:r>
              <a:rPr lang="en-US" dirty="0" smtClean="0"/>
              <a:t>Can’t cram for it</a:t>
            </a:r>
          </a:p>
          <a:p>
            <a:r>
              <a:rPr lang="en-US" dirty="0" smtClean="0"/>
              <a:t>Admission requirement for Engineering  and several entry level programs in Science</a:t>
            </a:r>
          </a:p>
          <a:p>
            <a:r>
              <a:rPr lang="en-US" dirty="0" smtClean="0"/>
              <a:t>Admission requirement (or equivalent) for most </a:t>
            </a:r>
            <a:r>
              <a:rPr lang="en-US" dirty="0" err="1" smtClean="0"/>
              <a:t>Honours</a:t>
            </a:r>
            <a:r>
              <a:rPr lang="en-US" dirty="0" smtClean="0"/>
              <a:t> Science programs that start in 2</a:t>
            </a:r>
            <a:r>
              <a:rPr lang="en-US" baseline="30000" dirty="0" smtClean="0"/>
              <a:t>nd</a:t>
            </a:r>
            <a:r>
              <a:rPr lang="en-US" dirty="0" smtClean="0"/>
              <a:t> Year (e.g. </a:t>
            </a:r>
            <a:r>
              <a:rPr lang="en-US" dirty="0" err="1" smtClean="0"/>
              <a:t>Honours</a:t>
            </a:r>
            <a:r>
              <a:rPr lang="en-US" dirty="0" smtClean="0"/>
              <a:t> Biology)</a:t>
            </a:r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dirty="0" smtClean="0"/>
              <a:t>Barriers</a:t>
            </a:r>
          </a:p>
          <a:p>
            <a:r>
              <a:rPr lang="en-US" dirty="0" smtClean="0"/>
              <a:t>Weak math skills (familiarity versus mastery)</a:t>
            </a:r>
          </a:p>
          <a:p>
            <a:r>
              <a:rPr lang="en-US" dirty="0" smtClean="0"/>
              <a:t>Perception that it is “hard”</a:t>
            </a:r>
          </a:p>
          <a:p>
            <a:r>
              <a:rPr lang="en-US" dirty="0" smtClean="0"/>
              <a:t>GPA anxiety related to university (or med school) admission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University Physics?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dirty="0" smtClean="0"/>
              <a:t>Benefits</a:t>
            </a:r>
          </a:p>
          <a:p>
            <a:r>
              <a:rPr lang="en-US" dirty="0" smtClean="0"/>
              <a:t>More problem solving with math (+ computer programming) that can be applied to many fields</a:t>
            </a:r>
          </a:p>
          <a:p>
            <a:r>
              <a:rPr lang="en-US" dirty="0" smtClean="0"/>
              <a:t>Encourages discipline, time management skills, perseverance (takes time to learn and to gel)  </a:t>
            </a:r>
          </a:p>
          <a:p>
            <a:r>
              <a:rPr lang="en-US" dirty="0" smtClean="0"/>
              <a:t>One full year of </a:t>
            </a:r>
            <a:r>
              <a:rPr lang="en-US" dirty="0"/>
              <a:t>p</a:t>
            </a:r>
            <a:r>
              <a:rPr lang="en-US" dirty="0" smtClean="0"/>
              <a:t>hysics (with lab) is the standard for many med schools and other programs  in the Medical, Health and Life Sciences</a:t>
            </a:r>
          </a:p>
          <a:p>
            <a:r>
              <a:rPr lang="en-US" dirty="0" smtClean="0"/>
              <a:t>Many can do “easy” you stand out when you demonstrate that you can do “hard”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2362200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dirty="0" smtClean="0"/>
              <a:t>Barriers</a:t>
            </a:r>
          </a:p>
          <a:p>
            <a:r>
              <a:rPr lang="en-US" dirty="0" smtClean="0"/>
              <a:t>Weak math skills </a:t>
            </a:r>
          </a:p>
          <a:p>
            <a:r>
              <a:rPr lang="en-US" dirty="0" smtClean="0"/>
              <a:t>Requires a certain level of commitment, discipline, time management skills, perseverance</a:t>
            </a:r>
          </a:p>
          <a:p>
            <a:r>
              <a:rPr lang="en-US" dirty="0" smtClean="0"/>
              <a:t>GPA anxiety (getting into med school)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Physics or Engineering?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dirty="0" smtClean="0"/>
              <a:t>Similarities</a:t>
            </a:r>
          </a:p>
          <a:p>
            <a:r>
              <a:rPr lang="en-US" dirty="0" smtClean="0"/>
              <a:t>Problem solvers with strong math skills</a:t>
            </a:r>
          </a:p>
          <a:p>
            <a:r>
              <a:rPr lang="en-US" dirty="0" smtClean="0"/>
              <a:t>Easy to move between disciplines at the undergrad and grad level</a:t>
            </a:r>
          </a:p>
          <a:p>
            <a:r>
              <a:rPr lang="en-US" dirty="0" smtClean="0"/>
              <a:t>Many physicists hold “engineering” jobs (except those that require  a “Professional Engineer” designation)</a:t>
            </a:r>
          </a:p>
          <a:p>
            <a:r>
              <a:rPr lang="en-US" dirty="0" smtClean="0"/>
              <a:t>Both degrees lend themselves to interdisciplinary fields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3124200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dirty="0" smtClean="0"/>
              <a:t>Differences</a:t>
            </a:r>
          </a:p>
          <a:p>
            <a:r>
              <a:rPr lang="en-US" dirty="0" smtClean="0"/>
              <a:t>Engineering: more pragmatic ,“real world”, approach to problem solving, more proscribed program, fewer electives, less flexible career options</a:t>
            </a:r>
          </a:p>
          <a:p>
            <a:r>
              <a:rPr lang="en-US" dirty="0" smtClean="0"/>
              <a:t>Physics: more first principles, fundamentals approach to problem solving, more math, more electives, more flexible career options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Physics B.Sc.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40000" lnSpcReduction="20000"/>
          </a:bodyPr>
          <a:lstStyle/>
          <a:p>
            <a:pPr>
              <a:buNone/>
            </a:pPr>
            <a:r>
              <a:rPr lang="en-US" sz="3200" dirty="0" smtClean="0"/>
              <a:t>Transferable Skills</a:t>
            </a:r>
          </a:p>
          <a:p>
            <a:pPr>
              <a:buNone/>
            </a:pPr>
            <a:r>
              <a:rPr lang="en-US" sz="3200" dirty="0" smtClean="0"/>
              <a:t>Program</a:t>
            </a:r>
          </a:p>
          <a:p>
            <a:r>
              <a:rPr lang="en-US" sz="3200" dirty="0" smtClean="0"/>
              <a:t>Math</a:t>
            </a:r>
          </a:p>
          <a:p>
            <a:r>
              <a:rPr lang="en-US" sz="3200" dirty="0" smtClean="0"/>
              <a:t>Problem solving: world– math –world</a:t>
            </a:r>
          </a:p>
          <a:p>
            <a:r>
              <a:rPr lang="en-US" sz="3200" dirty="0" smtClean="0"/>
              <a:t>Scientific computing (programming)</a:t>
            </a:r>
          </a:p>
          <a:p>
            <a:r>
              <a:rPr lang="en-US" sz="3200" dirty="0" smtClean="0"/>
              <a:t>Modeling of complex systems</a:t>
            </a:r>
          </a:p>
          <a:p>
            <a:r>
              <a:rPr lang="en-US" sz="3200" dirty="0" smtClean="0"/>
              <a:t>Lab skills  (instrumentation)</a:t>
            </a:r>
          </a:p>
          <a:p>
            <a:r>
              <a:rPr lang="en-US" sz="3200" dirty="0" smtClean="0"/>
              <a:t>Data analysis</a:t>
            </a:r>
          </a:p>
          <a:p>
            <a:pPr>
              <a:buNone/>
            </a:pPr>
            <a:r>
              <a:rPr lang="en-US" sz="3200" dirty="0" smtClean="0"/>
              <a:t>Summer Research</a:t>
            </a:r>
          </a:p>
          <a:p>
            <a:r>
              <a:rPr lang="en-US" sz="3200" dirty="0" smtClean="0"/>
              <a:t>Research lab skills, experimental design, more data analysis, more programming, working in a team, reports, papers, presentations, conferences</a:t>
            </a:r>
          </a:p>
          <a:p>
            <a:pPr>
              <a:buNone/>
            </a:pPr>
            <a:r>
              <a:rPr lang="en-US" sz="3200" dirty="0" smtClean="0"/>
              <a:t>Coop opportunities</a:t>
            </a:r>
          </a:p>
          <a:p>
            <a:r>
              <a:rPr lang="en-US" sz="3200" dirty="0" smtClean="0"/>
              <a:t>Same as above plus industrial  and government environments, networking,  possibility for  travel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3962400"/>
          </a:xfrm>
        </p:spPr>
        <p:txBody>
          <a:bodyPr>
            <a:normAutofit fontScale="40000" lnSpcReduction="20000"/>
          </a:bodyPr>
          <a:lstStyle/>
          <a:p>
            <a:pPr>
              <a:buNone/>
            </a:pPr>
            <a:r>
              <a:rPr lang="en-US" sz="3600" dirty="0" smtClean="0"/>
              <a:t>Complements (electives)</a:t>
            </a:r>
          </a:p>
          <a:p>
            <a:r>
              <a:rPr lang="en-US" sz="3600" dirty="0" smtClean="0"/>
              <a:t>Math</a:t>
            </a:r>
          </a:p>
          <a:p>
            <a:r>
              <a:rPr lang="en-US" sz="3600" dirty="0" smtClean="0"/>
              <a:t>Computer Science (programming)</a:t>
            </a:r>
          </a:p>
          <a:p>
            <a:r>
              <a:rPr lang="en-US" sz="3600" dirty="0" smtClean="0"/>
              <a:t>Astronomy</a:t>
            </a:r>
          </a:p>
          <a:p>
            <a:r>
              <a:rPr lang="en-US" sz="3600" dirty="0" smtClean="0"/>
              <a:t>Biology</a:t>
            </a:r>
          </a:p>
          <a:p>
            <a:r>
              <a:rPr lang="en-US" sz="3600" dirty="0" smtClean="0"/>
              <a:t>Biochemistry</a:t>
            </a:r>
          </a:p>
          <a:p>
            <a:r>
              <a:rPr lang="en-US" sz="3600" dirty="0" smtClean="0"/>
              <a:t>Chemistry</a:t>
            </a:r>
          </a:p>
          <a:p>
            <a:r>
              <a:rPr lang="en-US" sz="3600" dirty="0" smtClean="0"/>
              <a:t>Material Science</a:t>
            </a:r>
          </a:p>
          <a:p>
            <a:r>
              <a:rPr lang="en-US" sz="3600" dirty="0" smtClean="0"/>
              <a:t>Electronics</a:t>
            </a:r>
          </a:p>
          <a:p>
            <a:r>
              <a:rPr lang="en-US" sz="3600" dirty="0" smtClean="0"/>
              <a:t>Optics</a:t>
            </a:r>
          </a:p>
          <a:p>
            <a:r>
              <a:rPr lang="en-US" sz="3600" dirty="0" smtClean="0"/>
              <a:t>Geology</a:t>
            </a:r>
          </a:p>
          <a:p>
            <a:r>
              <a:rPr lang="en-US" sz="3600" dirty="0" smtClean="0"/>
              <a:t>Economics</a:t>
            </a:r>
          </a:p>
          <a:p>
            <a:r>
              <a:rPr lang="en-US" sz="3600" dirty="0" smtClean="0"/>
              <a:t>Philosophy</a:t>
            </a:r>
          </a:p>
          <a:p>
            <a:r>
              <a:rPr lang="en-US" sz="3600" dirty="0" smtClean="0"/>
              <a:t>English (writing)</a:t>
            </a:r>
          </a:p>
          <a:p>
            <a:r>
              <a:rPr lang="en-US" sz="3600" dirty="0" smtClean="0"/>
              <a:t>Finance</a:t>
            </a:r>
          </a:p>
          <a:p>
            <a:r>
              <a:rPr lang="en-US" sz="3600" dirty="0" smtClean="0"/>
              <a:t>Business and many more….</a:t>
            </a:r>
          </a:p>
          <a:p>
            <a:endParaRPr lang="en-US" sz="3600" dirty="0" smtClean="0"/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Careers with a Physics B.Sc.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Careers in Physics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en-US" dirty="0" smtClean="0"/>
              <a:t>Non-Physics Careers 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40188" cy="4419600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endParaRPr lang="en-US" dirty="0" smtClean="0"/>
          </a:p>
          <a:p>
            <a:r>
              <a:rPr lang="en-US" dirty="0" smtClean="0"/>
              <a:t>Optics and Photonics</a:t>
            </a:r>
          </a:p>
          <a:p>
            <a:r>
              <a:rPr lang="en-US" dirty="0" smtClean="0"/>
              <a:t>Electronics/Instrumentation</a:t>
            </a:r>
          </a:p>
          <a:p>
            <a:r>
              <a:rPr lang="en-US" dirty="0" smtClean="0"/>
              <a:t>Nanotechnology</a:t>
            </a:r>
          </a:p>
          <a:p>
            <a:r>
              <a:rPr lang="en-US" dirty="0" smtClean="0"/>
              <a:t>Acoustics</a:t>
            </a:r>
          </a:p>
          <a:p>
            <a:r>
              <a:rPr lang="en-US" dirty="0" smtClean="0"/>
              <a:t>Energy </a:t>
            </a:r>
          </a:p>
          <a:p>
            <a:r>
              <a:rPr lang="en-US" dirty="0" smtClean="0"/>
              <a:t>Materials science (e.g. microelectronics at Intel, IBM, etc.)</a:t>
            </a:r>
          </a:p>
          <a:p>
            <a:r>
              <a:rPr lang="en-US" dirty="0" smtClean="0"/>
              <a:t>Telecommunications</a:t>
            </a:r>
          </a:p>
          <a:p>
            <a:r>
              <a:rPr lang="en-US" dirty="0" smtClean="0"/>
              <a:t>Aerospace</a:t>
            </a:r>
          </a:p>
          <a:p>
            <a:r>
              <a:rPr lang="en-US" dirty="0" smtClean="0"/>
              <a:t>Medical Imaging</a:t>
            </a:r>
          </a:p>
          <a:p>
            <a:r>
              <a:rPr lang="en-US" dirty="0" smtClean="0"/>
              <a:t>Nuclear energy</a:t>
            </a:r>
          </a:p>
          <a:p>
            <a:r>
              <a:rPr lang="en-US" dirty="0" smtClean="0"/>
              <a:t>Geophysics and seismology</a:t>
            </a:r>
          </a:p>
          <a:p>
            <a:r>
              <a:rPr lang="en-US" dirty="0" smtClean="0"/>
              <a:t>Biophysics</a:t>
            </a:r>
          </a:p>
          <a:p>
            <a:r>
              <a:rPr lang="en-US" dirty="0" smtClean="0"/>
              <a:t>Meteorology and many more…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4"/>
          </p:nvPr>
        </p:nvSpPr>
        <p:spPr>
          <a:xfrm>
            <a:off x="4645025" y="2362201"/>
            <a:ext cx="4041775" cy="2362199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Computer programming</a:t>
            </a:r>
          </a:p>
          <a:p>
            <a:r>
              <a:rPr lang="en-US" dirty="0" smtClean="0"/>
              <a:t>Software development</a:t>
            </a:r>
          </a:p>
          <a:p>
            <a:r>
              <a:rPr lang="en-US" dirty="0" smtClean="0"/>
              <a:t>Web design</a:t>
            </a:r>
          </a:p>
          <a:p>
            <a:r>
              <a:rPr lang="en-US" dirty="0" smtClean="0"/>
              <a:t>Insurance (risk analysis)</a:t>
            </a:r>
          </a:p>
          <a:p>
            <a:r>
              <a:rPr lang="en-US" dirty="0" smtClean="0"/>
              <a:t>Banking</a:t>
            </a:r>
          </a:p>
          <a:p>
            <a:r>
              <a:rPr lang="en-US" dirty="0" smtClean="0"/>
              <a:t>Technical writing</a:t>
            </a:r>
          </a:p>
          <a:p>
            <a:r>
              <a:rPr lang="en-US" dirty="0" smtClean="0"/>
              <a:t>Scientific reporting</a:t>
            </a:r>
          </a:p>
          <a:p>
            <a:r>
              <a:rPr lang="en-US" dirty="0" smtClean="0"/>
              <a:t>Armed Forces and many more…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Careers with Physics B.Sc. +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Graduate School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en-US" dirty="0" smtClean="0"/>
              <a:t>Professional School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33800"/>
          </a:xfrm>
        </p:spPr>
        <p:txBody>
          <a:bodyPr>
            <a:noAutofit/>
          </a:bodyPr>
          <a:lstStyle/>
          <a:p>
            <a:r>
              <a:rPr lang="en-US" sz="1600" dirty="0" smtClean="0"/>
              <a:t>Physics, Astrophysics, Biophysics, Geophysics, Medical Physics</a:t>
            </a:r>
          </a:p>
          <a:p>
            <a:r>
              <a:rPr lang="en-US" sz="1600" dirty="0" smtClean="0"/>
              <a:t>Bioengineering, Electrical Engineering, Engineering Physics, Mechanical Engineering</a:t>
            </a:r>
          </a:p>
          <a:p>
            <a:r>
              <a:rPr lang="en-US" sz="1600" dirty="0" smtClean="0"/>
              <a:t>Applied Mathematics</a:t>
            </a:r>
          </a:p>
          <a:p>
            <a:r>
              <a:rPr lang="en-US" sz="1600" dirty="0" smtClean="0"/>
              <a:t>Chemistry</a:t>
            </a:r>
          </a:p>
          <a:p>
            <a:r>
              <a:rPr lang="en-US" sz="1600" dirty="0" smtClean="0"/>
              <a:t>Meteorology</a:t>
            </a:r>
          </a:p>
          <a:p>
            <a:r>
              <a:rPr lang="en-US" sz="1600" dirty="0" smtClean="0"/>
              <a:t>Neuroscience</a:t>
            </a:r>
          </a:p>
          <a:p>
            <a:r>
              <a:rPr lang="en-US" sz="1600" dirty="0" smtClean="0"/>
              <a:t>Systems Biology</a:t>
            </a:r>
          </a:p>
          <a:p>
            <a:r>
              <a:rPr lang="en-US" sz="1600" dirty="0" smtClean="0"/>
              <a:t>Medicine(MD/PhD)</a:t>
            </a:r>
          </a:p>
          <a:p>
            <a:r>
              <a:rPr lang="en-US" sz="1600" dirty="0" smtClean="0"/>
              <a:t>Economics …</a:t>
            </a:r>
          </a:p>
          <a:p>
            <a:endParaRPr lang="en-US" sz="1800" dirty="0" smtClean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4"/>
          </p:nvPr>
        </p:nvSpPr>
        <p:spPr>
          <a:xfrm>
            <a:off x="4645025" y="2362201"/>
            <a:ext cx="4041775" cy="25908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Medicine</a:t>
            </a:r>
          </a:p>
          <a:p>
            <a:r>
              <a:rPr lang="en-US" dirty="0" smtClean="0"/>
              <a:t>Dentistry</a:t>
            </a:r>
          </a:p>
          <a:p>
            <a:r>
              <a:rPr lang="en-US" dirty="0" smtClean="0"/>
              <a:t>Law </a:t>
            </a:r>
          </a:p>
          <a:p>
            <a:r>
              <a:rPr lang="en-US" dirty="0" smtClean="0"/>
              <a:t>Teaching</a:t>
            </a:r>
          </a:p>
          <a:p>
            <a:r>
              <a:rPr lang="en-US" dirty="0" smtClean="0"/>
              <a:t>Financial Mathematics</a:t>
            </a:r>
          </a:p>
          <a:p>
            <a:r>
              <a:rPr lang="en-US" dirty="0" smtClean="0"/>
              <a:t>Business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887</TotalTime>
  <Words>810</Words>
  <Application>Microsoft Office PowerPoint</Application>
  <PresentationFormat>On-screen Show (4:3)</PresentationFormat>
  <Paragraphs>162</Paragraphs>
  <Slides>12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Apex</vt:lpstr>
      <vt:lpstr>Why Take Physics?</vt:lpstr>
      <vt:lpstr>Outline</vt:lpstr>
      <vt:lpstr>My Sources</vt:lpstr>
      <vt:lpstr>Why Take High School Physics?</vt:lpstr>
      <vt:lpstr>University Physics?</vt:lpstr>
      <vt:lpstr>Physics or Engineering?</vt:lpstr>
      <vt:lpstr>Physics B.Sc.</vt:lpstr>
      <vt:lpstr>Careers with a Physics B.Sc.</vt:lpstr>
      <vt:lpstr>Careers with Physics B.Sc. +</vt:lpstr>
      <vt:lpstr>Emerging Fields</vt:lpstr>
      <vt:lpstr>The Take Home</vt:lpstr>
      <vt:lpstr>Thank you</vt:lpstr>
    </vt:vector>
  </TitlesOfParts>
  <Company>FCS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Why Take Physics?</dc:title>
  <dc:creator>Fujitsu</dc:creator>
  <cp:lastModifiedBy>Fujitsu</cp:lastModifiedBy>
  <cp:revision>171</cp:revision>
  <dcterms:created xsi:type="dcterms:W3CDTF">2012-04-14T19:17:33Z</dcterms:created>
  <dcterms:modified xsi:type="dcterms:W3CDTF">2012-05-09T15:41:50Z</dcterms:modified>
</cp:coreProperties>
</file>